
<file path=[Content_Types].xml><?xml version="1.0" encoding="utf-8"?>
<Types xmlns="http://schemas.openxmlformats.org/package/2006/content-types">
  <Default Extension="png" ContentType="image/png"/>
  <Default Extension="mp3" ContentType="audio/mpe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23"/>
  </p:notesMasterIdLst>
  <p:sldIdLst>
    <p:sldId id="256" r:id="rId5"/>
    <p:sldId id="273" r:id="rId6"/>
    <p:sldId id="275" r:id="rId7"/>
    <p:sldId id="276" r:id="rId8"/>
    <p:sldId id="261" r:id="rId9"/>
    <p:sldId id="262" r:id="rId10"/>
    <p:sldId id="263" r:id="rId11"/>
    <p:sldId id="277" r:id="rId12"/>
    <p:sldId id="264" r:id="rId13"/>
    <p:sldId id="265" r:id="rId14"/>
    <p:sldId id="266" r:id="rId15"/>
    <p:sldId id="267" r:id="rId16"/>
    <p:sldId id="270" r:id="rId17"/>
    <p:sldId id="269" r:id="rId18"/>
    <p:sldId id="274" r:id="rId19"/>
    <p:sldId id="268" r:id="rId20"/>
    <p:sldId id="271" r:id="rId21"/>
    <p:sldId id="272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4E28"/>
    <a:srgbClr val="221F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7" autoAdjust="0"/>
    <p:restoredTop sz="85697" autoAdjust="0"/>
  </p:normalViewPr>
  <p:slideViewPr>
    <p:cSldViewPr snapToGrid="0">
      <p:cViewPr varScale="1">
        <p:scale>
          <a:sx n="91" d="100"/>
          <a:sy n="91" d="100"/>
        </p:scale>
        <p:origin x="66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B9E9DD-BE87-46D0-98E6-18D835742F3D}" type="datetimeFigureOut">
              <a:rPr lang="en-US" smtClean="0"/>
              <a:t>5/13/2025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A13104-5B66-4F3A-89CF-EEB8E84CD7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8962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A13104-5B66-4F3A-89CF-EEB8E84CD7F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2648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https://audio.com/casey-giordano/audio/personnel-selection-podcast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A13104-5B66-4F3A-89CF-EEB8E84CD7F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0436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https://training.npr.org/2017/01/31/the-ear-training-guide-for-audio-producers/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A13104-5B66-4F3A-89CF-EEB8E84CD7F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2969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40"/>
            <a:ext cx="9144000" cy="1655761"/>
          </a:xfrm>
        </p:spPr>
        <p:txBody>
          <a:bodyPr>
            <a:normAutofit/>
          </a:bodyPr>
          <a:lstStyle>
            <a:lvl1pPr marL="0" indent="0" algn="ctr">
              <a:buNone/>
              <a:defRPr sz="2881" b="1">
                <a:latin typeface="Calibri" charset="0"/>
                <a:ea typeface="Calibri" charset="0"/>
                <a:cs typeface="Calibri" charset="0"/>
              </a:defRPr>
            </a:lvl1pPr>
            <a:lvl2pPr marL="457262" indent="0" algn="ctr">
              <a:buNone/>
              <a:defRPr sz="2000"/>
            </a:lvl2pPr>
            <a:lvl3pPr marL="914524" indent="0" algn="ctr">
              <a:buNone/>
              <a:defRPr sz="1800"/>
            </a:lvl3pPr>
            <a:lvl4pPr marL="1371786" indent="0" algn="ctr">
              <a:buNone/>
              <a:defRPr sz="1600"/>
            </a:lvl4pPr>
            <a:lvl5pPr marL="1829046" indent="0" algn="ctr">
              <a:buNone/>
              <a:defRPr sz="1600"/>
            </a:lvl5pPr>
            <a:lvl6pPr marL="2286308" indent="0" algn="ctr">
              <a:buNone/>
              <a:defRPr sz="1600"/>
            </a:lvl6pPr>
            <a:lvl7pPr marL="2743570" indent="0" algn="ctr">
              <a:buNone/>
              <a:defRPr sz="1600"/>
            </a:lvl7pPr>
            <a:lvl8pPr marL="3200832" indent="0" algn="ctr">
              <a:buNone/>
              <a:defRPr sz="1600"/>
            </a:lvl8pPr>
            <a:lvl9pPr marL="3658094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5994639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27656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40903" y="365126"/>
            <a:ext cx="1455248" cy="5811839"/>
          </a:xfrm>
        </p:spPr>
        <p:txBody>
          <a:bodyPr vert="eaVert" anchor="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6"/>
            <a:ext cx="9188116" cy="581183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02164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Calibri" charset="0"/>
                <a:ea typeface="Calibri" charset="0"/>
                <a:cs typeface="Calibri" charset="0"/>
              </a:defRPr>
            </a:lvl1pPr>
            <a:lvl2pPr>
              <a:defRPr>
                <a:latin typeface="Calibri" charset="0"/>
                <a:ea typeface="Calibri" charset="0"/>
                <a:cs typeface="Calibri" charset="0"/>
              </a:defRPr>
            </a:lvl2pPr>
            <a:lvl3pPr>
              <a:defRPr>
                <a:latin typeface="Calibri" charset="0"/>
                <a:ea typeface="Calibri" charset="0"/>
                <a:cs typeface="Calibri" charset="0"/>
              </a:defRPr>
            </a:lvl3pPr>
            <a:lvl4pPr>
              <a:defRPr>
                <a:latin typeface="Calibri" charset="0"/>
                <a:ea typeface="Calibri" charset="0"/>
                <a:cs typeface="Calibri" charset="0"/>
              </a:defRPr>
            </a:lvl4pPr>
            <a:lvl5pPr>
              <a:defRPr>
                <a:latin typeface="Calibri" charset="0"/>
                <a:ea typeface="Calibri" charset="0"/>
                <a:cs typeface="Calibri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993784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457262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52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7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904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30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57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8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809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26322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226075"/>
            <a:ext cx="5181600" cy="49508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226075"/>
            <a:ext cx="5181600" cy="49508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301500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91935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417615"/>
            <a:ext cx="5157787" cy="42722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62" indent="0">
              <a:buNone/>
              <a:defRPr sz="2000" b="1"/>
            </a:lvl2pPr>
            <a:lvl3pPr marL="914524" indent="0">
              <a:buNone/>
              <a:defRPr sz="1800" b="1"/>
            </a:lvl3pPr>
            <a:lvl4pPr marL="1371786" indent="0">
              <a:buNone/>
              <a:defRPr sz="1600" b="1"/>
            </a:lvl4pPr>
            <a:lvl5pPr marL="1829046" indent="0">
              <a:buNone/>
              <a:defRPr sz="1600" b="1"/>
            </a:lvl5pPr>
            <a:lvl6pPr marL="2286308" indent="0">
              <a:buNone/>
              <a:defRPr sz="1600" b="1"/>
            </a:lvl6pPr>
            <a:lvl7pPr marL="2743570" indent="0">
              <a:buNone/>
              <a:defRPr sz="1600" b="1"/>
            </a:lvl7pPr>
            <a:lvl8pPr marL="3200832" indent="0">
              <a:buNone/>
              <a:defRPr sz="1600" b="1"/>
            </a:lvl8pPr>
            <a:lvl9pPr marL="3658094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1977978"/>
            <a:ext cx="5157787" cy="42116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417615"/>
            <a:ext cx="5183188" cy="42722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62" indent="0">
              <a:buNone/>
              <a:defRPr sz="2000" b="1"/>
            </a:lvl2pPr>
            <a:lvl3pPr marL="914524" indent="0">
              <a:buNone/>
              <a:defRPr sz="1800" b="1"/>
            </a:lvl3pPr>
            <a:lvl4pPr marL="1371786" indent="0">
              <a:buNone/>
              <a:defRPr sz="1600" b="1"/>
            </a:lvl4pPr>
            <a:lvl5pPr marL="1829046" indent="0">
              <a:buNone/>
              <a:defRPr sz="1600" b="1"/>
            </a:lvl5pPr>
            <a:lvl6pPr marL="2286308" indent="0">
              <a:buNone/>
              <a:defRPr sz="1600" b="1"/>
            </a:lvl6pPr>
            <a:lvl7pPr marL="2743570" indent="0">
              <a:buNone/>
              <a:defRPr sz="1600" b="1"/>
            </a:lvl7pPr>
            <a:lvl8pPr marL="3200832" indent="0">
              <a:buNone/>
              <a:defRPr sz="1600" b="1"/>
            </a:lvl8pPr>
            <a:lvl9pPr marL="3658094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1977978"/>
            <a:ext cx="5183188" cy="42116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519603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425334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185556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940755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457200"/>
            <a:ext cx="6172200" cy="540385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1489625"/>
            <a:ext cx="3932237" cy="4379364"/>
          </a:xfrm>
        </p:spPr>
        <p:txBody>
          <a:bodyPr/>
          <a:lstStyle>
            <a:lvl1pPr marL="0" indent="0">
              <a:buNone/>
              <a:defRPr sz="1600"/>
            </a:lvl1pPr>
            <a:lvl2pPr marL="457262" indent="0">
              <a:buNone/>
              <a:defRPr sz="1400"/>
            </a:lvl2pPr>
            <a:lvl3pPr marL="914524" indent="0">
              <a:buNone/>
              <a:defRPr sz="1200"/>
            </a:lvl3pPr>
            <a:lvl4pPr marL="1371786" indent="0">
              <a:buNone/>
              <a:defRPr sz="1000"/>
            </a:lvl4pPr>
            <a:lvl5pPr marL="1829046" indent="0">
              <a:buNone/>
              <a:defRPr sz="1000"/>
            </a:lvl5pPr>
            <a:lvl6pPr marL="2286308" indent="0">
              <a:buNone/>
              <a:defRPr sz="1000"/>
            </a:lvl6pPr>
            <a:lvl7pPr marL="2743570" indent="0">
              <a:buNone/>
              <a:defRPr sz="1000"/>
            </a:lvl7pPr>
            <a:lvl8pPr marL="3200832" indent="0">
              <a:buNone/>
              <a:defRPr sz="1000"/>
            </a:lvl8pPr>
            <a:lvl9pPr marL="3658094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674564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457200"/>
            <a:ext cx="6172200" cy="5403851"/>
          </a:xfrm>
        </p:spPr>
        <p:txBody>
          <a:bodyPr/>
          <a:lstStyle>
            <a:lvl1pPr marL="0" indent="0">
              <a:buNone/>
              <a:defRPr sz="3200"/>
            </a:lvl1pPr>
            <a:lvl2pPr marL="457262" indent="0">
              <a:buNone/>
              <a:defRPr sz="2800"/>
            </a:lvl2pPr>
            <a:lvl3pPr marL="914524" indent="0">
              <a:buNone/>
              <a:defRPr sz="2400"/>
            </a:lvl3pPr>
            <a:lvl4pPr marL="1371786" indent="0">
              <a:buNone/>
              <a:defRPr sz="2000"/>
            </a:lvl4pPr>
            <a:lvl5pPr marL="1829046" indent="0">
              <a:buNone/>
              <a:defRPr sz="2000"/>
            </a:lvl5pPr>
            <a:lvl6pPr marL="2286308" indent="0">
              <a:buNone/>
              <a:defRPr sz="2000"/>
            </a:lvl6pPr>
            <a:lvl7pPr marL="2743570" indent="0">
              <a:buNone/>
              <a:defRPr sz="2000"/>
            </a:lvl7pPr>
            <a:lvl8pPr marL="3200832" indent="0">
              <a:buNone/>
              <a:defRPr sz="2000"/>
            </a:lvl8pPr>
            <a:lvl9pPr marL="3658094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940755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1489625"/>
            <a:ext cx="3932237" cy="4379364"/>
          </a:xfrm>
        </p:spPr>
        <p:txBody>
          <a:bodyPr/>
          <a:lstStyle>
            <a:lvl1pPr marL="0" indent="0">
              <a:buNone/>
              <a:defRPr sz="1600"/>
            </a:lvl1pPr>
            <a:lvl2pPr marL="457262" indent="0">
              <a:buNone/>
              <a:defRPr sz="1400"/>
            </a:lvl2pPr>
            <a:lvl3pPr marL="914524" indent="0">
              <a:buNone/>
              <a:defRPr sz="1200"/>
            </a:lvl3pPr>
            <a:lvl4pPr marL="1371786" indent="0">
              <a:buNone/>
              <a:defRPr sz="1000"/>
            </a:lvl4pPr>
            <a:lvl5pPr marL="1829046" indent="0">
              <a:buNone/>
              <a:defRPr sz="1000"/>
            </a:lvl5pPr>
            <a:lvl6pPr marL="2286308" indent="0">
              <a:buNone/>
              <a:defRPr sz="1000"/>
            </a:lvl6pPr>
            <a:lvl7pPr marL="2743570" indent="0">
              <a:buNone/>
              <a:defRPr sz="1000"/>
            </a:lvl7pPr>
            <a:lvl8pPr marL="3200832" indent="0">
              <a:buNone/>
              <a:defRPr sz="1000"/>
            </a:lvl8pPr>
            <a:lvl9pPr marL="3658094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645506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hyperlink" Target="https://creativecommons.org/licenses/by-nc-sa/4.0/" TargetMode="Externa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119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317745"/>
            <a:ext cx="10515600" cy="42053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Rectangle 14"/>
          <p:cNvSpPr/>
          <p:nvPr userDrawn="1"/>
        </p:nvSpPr>
        <p:spPr>
          <a:xfrm>
            <a:off x="0" y="6401564"/>
            <a:ext cx="12192000" cy="10885"/>
          </a:xfrm>
          <a:prstGeom prst="rect">
            <a:avLst/>
          </a:prstGeom>
          <a:solidFill>
            <a:srgbClr val="F14E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37"/>
          </a:p>
        </p:txBody>
      </p:sp>
      <p:sp>
        <p:nvSpPr>
          <p:cNvPr id="17" name="Rectangle 16"/>
          <p:cNvSpPr/>
          <p:nvPr userDrawn="1"/>
        </p:nvSpPr>
        <p:spPr>
          <a:xfrm flipV="1">
            <a:off x="0" y="6326053"/>
            <a:ext cx="12192000" cy="43543"/>
          </a:xfrm>
          <a:prstGeom prst="rect">
            <a:avLst/>
          </a:prstGeom>
          <a:solidFill>
            <a:srgbClr val="221F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37"/>
          </a:p>
        </p:txBody>
      </p:sp>
      <p:sp>
        <p:nvSpPr>
          <p:cNvPr id="18" name="Rectangle 17"/>
          <p:cNvSpPr/>
          <p:nvPr userDrawn="1"/>
        </p:nvSpPr>
        <p:spPr>
          <a:xfrm>
            <a:off x="0" y="6277671"/>
            <a:ext cx="12192000" cy="10885"/>
          </a:xfrm>
          <a:prstGeom prst="rect">
            <a:avLst/>
          </a:prstGeom>
          <a:solidFill>
            <a:srgbClr val="F14E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37"/>
          </a:p>
        </p:txBody>
      </p:sp>
      <p:sp>
        <p:nvSpPr>
          <p:cNvPr id="5" name="Rectangle 4">
            <a:hlinkClick r:id="rId13"/>
            <a:extLst>
              <a:ext uri="{FF2B5EF4-FFF2-40B4-BE49-F238E27FC236}">
                <a16:creationId xmlns:a16="http://schemas.microsoft.com/office/drawing/2014/main" id="{1A0108EC-FE9C-4174-927E-AAAF8B99F787}"/>
              </a:ext>
            </a:extLst>
          </p:cNvPr>
          <p:cNvSpPr/>
          <p:nvPr userDrawn="1"/>
        </p:nvSpPr>
        <p:spPr>
          <a:xfrm>
            <a:off x="1747838" y="6710363"/>
            <a:ext cx="1319212" cy="1476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84A672C-994F-4F63-9A9F-E33D1B729C6C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4540" y="6458302"/>
            <a:ext cx="2351120" cy="368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6646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dt="0"/>
  <p:txStyles>
    <p:titleStyle>
      <a:lvl1pPr algn="l" defTabSz="914524" rtl="0" eaLnBrk="1" latinLnBrk="0" hangingPunct="1">
        <a:lnSpc>
          <a:spcPct val="90000"/>
        </a:lnSpc>
        <a:spcBef>
          <a:spcPct val="0"/>
        </a:spcBef>
        <a:buNone/>
        <a:defRPr sz="4401" b="1" kern="1200">
          <a:solidFill>
            <a:srgbClr val="F14E28"/>
          </a:solidFill>
          <a:latin typeface="FiraGO" panose="020B0503050000020004" pitchFamily="34" charset="0"/>
          <a:ea typeface="FiraGO" panose="020B0503050000020004" pitchFamily="34" charset="0"/>
          <a:cs typeface="FiraGO" panose="020B0503050000020004" pitchFamily="34" charset="0"/>
        </a:defRPr>
      </a:lvl1pPr>
    </p:titleStyle>
    <p:bodyStyle>
      <a:lvl1pPr marL="228630" indent="-228630" algn="l" defTabSz="914524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lang="en-US" sz="2800" kern="1200" dirty="0">
          <a:solidFill>
            <a:schemeClr val="tx1"/>
          </a:solidFill>
          <a:latin typeface="FiraGO" panose="020B0503050000020004" pitchFamily="34" charset="0"/>
          <a:ea typeface="FiraGO" panose="020B0503050000020004" pitchFamily="34" charset="0"/>
          <a:cs typeface="FiraGO" panose="020B0503050000020004" pitchFamily="34" charset="0"/>
        </a:defRPr>
      </a:lvl1pPr>
      <a:lvl2pPr marL="685892" indent="-228630" algn="l" defTabSz="914524" rtl="0" eaLnBrk="1" latinLnBrk="0" hangingPunct="1">
        <a:lnSpc>
          <a:spcPct val="90000"/>
        </a:lnSpc>
        <a:spcBef>
          <a:spcPts val="500"/>
        </a:spcBef>
        <a:buFont typeface="Wingdings" charset="2"/>
        <a:buChar char="§"/>
        <a:defRPr lang="en-US" sz="2400" kern="1200" dirty="0">
          <a:solidFill>
            <a:schemeClr val="tx1"/>
          </a:solidFill>
          <a:latin typeface="FiraGO" panose="020B0503050000020004" pitchFamily="34" charset="0"/>
          <a:ea typeface="FiraGO" panose="020B0503050000020004" pitchFamily="34" charset="0"/>
          <a:cs typeface="FiraGO" panose="020B0503050000020004" pitchFamily="34" charset="0"/>
        </a:defRPr>
      </a:lvl2pPr>
      <a:lvl3pPr marL="1143154" indent="-228630" algn="l" defTabSz="914524" rtl="0" eaLnBrk="1" latinLnBrk="0" hangingPunct="1">
        <a:lnSpc>
          <a:spcPct val="90000"/>
        </a:lnSpc>
        <a:spcBef>
          <a:spcPts val="500"/>
        </a:spcBef>
        <a:buFont typeface=".AppleSystemUIFont" charset="-120"/>
        <a:buChar char="–"/>
        <a:defRPr lang="en-US" sz="2000" kern="1200" dirty="0">
          <a:solidFill>
            <a:schemeClr val="tx1"/>
          </a:solidFill>
          <a:latin typeface="FiraGO" panose="020B0503050000020004" pitchFamily="34" charset="0"/>
          <a:ea typeface="FiraGO" panose="020B0503050000020004" pitchFamily="34" charset="0"/>
          <a:cs typeface="FiraGO" panose="020B0503050000020004" pitchFamily="34" charset="0"/>
        </a:defRPr>
      </a:lvl3pPr>
      <a:lvl4pPr marL="1600416" indent="-228630" algn="l" defTabSz="914524" rtl="0" eaLnBrk="1" latinLnBrk="0" hangingPunct="1">
        <a:lnSpc>
          <a:spcPct val="90000"/>
        </a:lnSpc>
        <a:spcBef>
          <a:spcPts val="500"/>
        </a:spcBef>
        <a:buFont typeface="LucidaGrande" charset="0"/>
        <a:buChar char="□"/>
        <a:defRPr lang="en-US" sz="1800" kern="1200" dirty="0">
          <a:solidFill>
            <a:schemeClr val="tx1"/>
          </a:solidFill>
          <a:latin typeface="FiraGO" panose="020B0503050000020004" pitchFamily="34" charset="0"/>
          <a:ea typeface="FiraGO" panose="020B0503050000020004" pitchFamily="34" charset="0"/>
          <a:cs typeface="FiraGO" panose="020B0503050000020004" pitchFamily="34" charset="0"/>
        </a:defRPr>
      </a:lvl4pPr>
      <a:lvl5pPr marL="2057678" indent="-228630" algn="l" defTabSz="914524" rtl="0" eaLnBrk="1" latinLnBrk="0" hangingPunct="1">
        <a:lnSpc>
          <a:spcPct val="90000"/>
        </a:lnSpc>
        <a:spcBef>
          <a:spcPts val="500"/>
        </a:spcBef>
        <a:buFont typeface=".AppleSystemUIFont" charset="-120"/>
        <a:buChar char="-"/>
        <a:defRPr lang="en-US" sz="1800" kern="1200" dirty="0">
          <a:solidFill>
            <a:schemeClr val="tx1"/>
          </a:solidFill>
          <a:latin typeface="FiraGO" panose="020B0503050000020004" pitchFamily="34" charset="0"/>
          <a:ea typeface="FiraGO" panose="020B0503050000020004" pitchFamily="34" charset="0"/>
          <a:cs typeface="FiraGO" panose="020B0503050000020004" pitchFamily="34" charset="0"/>
        </a:defRPr>
      </a:lvl5pPr>
      <a:lvl6pPr marL="2514940" indent="-228630" algn="l" defTabSz="914524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202" indent="-228630" algn="l" defTabSz="914524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462" indent="-228630" algn="l" defTabSz="914524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724" indent="-228630" algn="l" defTabSz="914524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5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62" algn="l" defTabSz="9145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524" algn="l" defTabSz="9145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786" algn="l" defTabSz="9145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046" algn="l" defTabSz="9145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308" algn="l" defTabSz="9145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570" algn="l" defTabSz="9145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832" algn="l" defTabSz="9145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094" algn="l" defTabSz="9145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notesSlide" Target="../notesSlides/notesSlide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BD1BAB-65DA-4D26-B2BC-731CEE82B2C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Making Powerful Points, Not PowerPoints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46BE62-71E3-4215-AA24-5AC38034797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i="1" dirty="0"/>
              <a:t>Student Podcasts as an Active Learning Assessment</a:t>
            </a:r>
          </a:p>
        </p:txBody>
      </p:sp>
    </p:spTree>
    <p:extLst>
      <p:ext uri="{BB962C8B-B14F-4D97-AF65-F5344CB8AC3E}">
        <p14:creationId xmlns:p14="http://schemas.microsoft.com/office/powerpoint/2010/main" val="32942681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D3193-9B17-B4B4-3C1E-BEF5BB4197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Check-in 4) Peer review (2 weeks)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453E91-30A1-E369-E633-22345E6498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17745"/>
            <a:ext cx="10515600" cy="485702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Instructions</a:t>
            </a:r>
          </a:p>
          <a:p>
            <a:pPr lvl="1"/>
            <a:r>
              <a:rPr lang="en-US" dirty="0"/>
              <a:t>Each </a:t>
            </a:r>
            <a:r>
              <a:rPr lang="en-US" i="1" dirty="0"/>
              <a:t>person</a:t>
            </a:r>
            <a:r>
              <a:rPr lang="en-US" dirty="0"/>
              <a:t> assigned 2 podcasts to review</a:t>
            </a:r>
          </a:p>
          <a:p>
            <a:pPr lvl="1"/>
            <a:r>
              <a:rPr lang="en-US" dirty="0"/>
              <a:t>“Provide helpful, constructive, and at least some positive comments about each podcast”</a:t>
            </a:r>
          </a:p>
          <a:p>
            <a:r>
              <a:rPr lang="en-US" dirty="0"/>
              <a:t>Peer review guidance</a:t>
            </a:r>
          </a:p>
          <a:p>
            <a:pPr marL="914462" lvl="1" indent="-457200">
              <a:buFont typeface="+mj-lt"/>
              <a:buAutoNum type="arabicPeriod"/>
            </a:pPr>
            <a:r>
              <a:rPr lang="en-US" dirty="0"/>
              <a:t>Provide </a:t>
            </a:r>
            <a:r>
              <a:rPr lang="en-US" b="1" dirty="0">
                <a:solidFill>
                  <a:srgbClr val="F14E28"/>
                </a:solidFill>
              </a:rPr>
              <a:t>goals</a:t>
            </a:r>
            <a:r>
              <a:rPr lang="en-US" dirty="0"/>
              <a:t> of peer review (specific &amp; actionable, build </a:t>
            </a:r>
            <a:r>
              <a:rPr lang="en-US" i="1" dirty="0"/>
              <a:t>your </a:t>
            </a:r>
            <a:r>
              <a:rPr lang="en-US" dirty="0"/>
              <a:t>presentation skills by reviewing others’, strengthen community)</a:t>
            </a:r>
          </a:p>
          <a:p>
            <a:pPr marL="914462" lvl="1" indent="-457200">
              <a:buFont typeface="+mj-lt"/>
              <a:buAutoNum type="arabicPeriod"/>
            </a:pPr>
            <a:r>
              <a:rPr lang="en-US" dirty="0"/>
              <a:t>Provide </a:t>
            </a:r>
            <a:r>
              <a:rPr lang="en-US" b="1" dirty="0">
                <a:solidFill>
                  <a:srgbClr val="F14E28"/>
                </a:solidFill>
              </a:rPr>
              <a:t>rubric</a:t>
            </a:r>
            <a:r>
              <a:rPr lang="en-US" dirty="0"/>
              <a:t> for evaluation</a:t>
            </a:r>
          </a:p>
          <a:p>
            <a:pPr lvl="2"/>
            <a:r>
              <a:rPr lang="en-US" dirty="0"/>
              <a:t>Clarity of ideas, conciseness, organization, psychological application, professionalism</a:t>
            </a:r>
          </a:p>
          <a:p>
            <a:pPr marL="914462" lvl="1" indent="-457200">
              <a:buFont typeface="+mj-lt"/>
              <a:buAutoNum type="arabicPeriod"/>
            </a:pPr>
            <a:r>
              <a:rPr lang="en-US" dirty="0"/>
              <a:t>Provide </a:t>
            </a:r>
            <a:r>
              <a:rPr lang="en-US" b="1" dirty="0">
                <a:solidFill>
                  <a:srgbClr val="F14E28"/>
                </a:solidFill>
              </a:rPr>
              <a:t>guiding/probing questions </a:t>
            </a:r>
            <a:r>
              <a:rPr lang="en-US" dirty="0"/>
              <a:t>for each category in the rubric</a:t>
            </a:r>
          </a:p>
          <a:p>
            <a:r>
              <a:rPr lang="en-US" dirty="0"/>
              <a:t>Exposure to others’ podcasts is useful</a:t>
            </a:r>
          </a:p>
          <a:p>
            <a:pPr lvl="1"/>
            <a:r>
              <a:rPr lang="en-US" dirty="0"/>
              <a:t>Learn from others (content, presentation skills)</a:t>
            </a:r>
          </a:p>
          <a:p>
            <a:pPr lvl="1"/>
            <a:r>
              <a:rPr lang="en-US" dirty="0"/>
              <a:t>Build community </a:t>
            </a:r>
          </a:p>
        </p:txBody>
      </p:sp>
    </p:spTree>
    <p:extLst>
      <p:ext uri="{BB962C8B-B14F-4D97-AF65-F5344CB8AC3E}">
        <p14:creationId xmlns:p14="http://schemas.microsoft.com/office/powerpoint/2010/main" val="18739641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D0045A-C6E9-243B-690F-CDB68A689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Peer review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E70D24-054B-D7EE-FC16-C48976549F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9564" y="0"/>
            <a:ext cx="5812436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D769E69-76E6-18D9-22F3-B589CCB8C8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817" y="1212233"/>
            <a:ext cx="5555939" cy="4799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7526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32368E-1936-934D-1860-2538D0C7A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Check-in 5) Reflection (2 weeks)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329279-B7A9-5887-B17E-828C453FC4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17744"/>
            <a:ext cx="10515600" cy="4815927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/>
              <a:t>Main instructions</a:t>
            </a:r>
          </a:p>
          <a:p>
            <a:r>
              <a:rPr lang="en-US" dirty="0"/>
              <a:t>Read reviews, highlight comments that are helpful, challenging, or thought-provoking</a:t>
            </a:r>
          </a:p>
          <a:p>
            <a:r>
              <a:rPr lang="en-US" b="1" dirty="0">
                <a:solidFill>
                  <a:srgbClr val="F14E28"/>
                </a:solidFill>
              </a:rPr>
              <a:t>Respond to the feedback</a:t>
            </a:r>
          </a:p>
          <a:p>
            <a:pPr lvl="1"/>
            <a:r>
              <a:rPr lang="en-US" dirty="0"/>
              <a:t>Identify 3 pieces of feedback to respond to in detail</a:t>
            </a:r>
          </a:p>
          <a:p>
            <a:pPr lvl="1"/>
            <a:r>
              <a:rPr lang="en-US" dirty="0"/>
              <a:t>About 5 sentences reflection about feedback (valuable? Helpful? Improve your future?)</a:t>
            </a:r>
          </a:p>
          <a:p>
            <a:r>
              <a:rPr lang="en-US" b="1" dirty="0">
                <a:solidFill>
                  <a:srgbClr val="F14E28"/>
                </a:solidFill>
              </a:rPr>
              <a:t>Reflect on process</a:t>
            </a:r>
          </a:p>
          <a:p>
            <a:pPr lvl="1"/>
            <a:r>
              <a:rPr lang="en-US" dirty="0"/>
              <a:t>250 to 500 word reflection</a:t>
            </a:r>
          </a:p>
          <a:p>
            <a:pPr lvl="1"/>
            <a:r>
              <a:rPr lang="en-US" dirty="0"/>
              <a:t>Insights from peer review</a:t>
            </a:r>
          </a:p>
          <a:p>
            <a:pPr lvl="1"/>
            <a:r>
              <a:rPr lang="en-US" dirty="0"/>
              <a:t>What did you learn about the topic that was interesting, exciting, engaging, etc.</a:t>
            </a:r>
          </a:p>
          <a:p>
            <a:pPr lvl="1"/>
            <a:r>
              <a:rPr lang="en-US" dirty="0"/>
              <a:t>Subjective eval of podcast as an alternative presentation format</a:t>
            </a:r>
          </a:p>
        </p:txBody>
      </p:sp>
    </p:spTree>
    <p:extLst>
      <p:ext uri="{BB962C8B-B14F-4D97-AF65-F5344CB8AC3E}">
        <p14:creationId xmlns:p14="http://schemas.microsoft.com/office/powerpoint/2010/main" val="37530167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7D3FF-A6B8-08F0-F60F-2E1613A34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Recording the podcast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9FE349-90B3-D982-617F-54E17C540D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17745"/>
            <a:ext cx="7243763" cy="4205324"/>
          </a:xfrm>
        </p:spPr>
        <p:txBody>
          <a:bodyPr>
            <a:normAutofit/>
          </a:bodyPr>
          <a:lstStyle/>
          <a:p>
            <a:r>
              <a:rPr lang="en-US" dirty="0"/>
              <a:t>I recommend that </a:t>
            </a:r>
            <a:r>
              <a:rPr lang="en-US" i="1" u="sng" dirty="0"/>
              <a:t>you</a:t>
            </a:r>
            <a:r>
              <a:rPr lang="en-US" dirty="0"/>
              <a:t> also create a podcast</a:t>
            </a:r>
          </a:p>
          <a:p>
            <a:pPr lvl="1"/>
            <a:r>
              <a:rPr lang="en-US" dirty="0"/>
              <a:t>Same instructions &amp; requirements as the students</a:t>
            </a:r>
          </a:p>
          <a:p>
            <a:r>
              <a:rPr lang="en-US" i="1" u="sng" dirty="0"/>
              <a:t>The </a:t>
            </a:r>
            <a:r>
              <a:rPr lang="en-US" i="1" u="sng" dirty="0" err="1"/>
              <a:t>Psycholo</a:t>
            </a:r>
            <a:r>
              <a:rPr lang="en-US" i="1" u="sng" dirty="0"/>
              <a:t>-Gist</a:t>
            </a:r>
            <a:r>
              <a:rPr lang="en-US" i="1" dirty="0"/>
              <a:t> </a:t>
            </a:r>
            <a:r>
              <a:rPr lang="en-US" dirty="0"/>
              <a:t>by Casey &amp; Moses</a:t>
            </a:r>
            <a:endParaRPr lang="en-US" i="1" dirty="0"/>
          </a:p>
          <a:p>
            <a:pPr lvl="1"/>
            <a:r>
              <a:rPr lang="en-US" dirty="0"/>
              <a:t>“Biases in graduate school admissions”</a:t>
            </a:r>
          </a:p>
          <a:p>
            <a:pPr lvl="1"/>
            <a:r>
              <a:rPr lang="en-US" dirty="0"/>
              <a:t>A ‘first draft’ recording (don’t want it too perfect)</a:t>
            </a:r>
          </a:p>
          <a:p>
            <a:pPr lvl="1"/>
            <a:r>
              <a:rPr lang="en-US" dirty="0"/>
              <a:t>Written script, edited, added sound effects, intro/outro</a:t>
            </a:r>
          </a:p>
          <a:p>
            <a:r>
              <a:rPr lang="en-US" dirty="0"/>
              <a:t>Why would you make me do this?!</a:t>
            </a:r>
          </a:p>
          <a:p>
            <a:pPr lvl="1"/>
            <a:r>
              <a:rPr lang="en-US" dirty="0"/>
              <a:t>Become a better role model for your students</a:t>
            </a:r>
          </a:p>
          <a:p>
            <a:pPr lvl="1"/>
            <a:r>
              <a:rPr lang="en-US" dirty="0"/>
              <a:t>Become a better leader for your students</a:t>
            </a:r>
          </a:p>
        </p:txBody>
      </p:sp>
      <p:pic>
        <p:nvPicPr>
          <p:cNvPr id="1026" name="Picture 2" descr="The Psycholo-Gist: Episode 1">
            <a:extLst>
              <a:ext uri="{FF2B5EF4-FFF2-40B4-BE49-F238E27FC236}">
                <a16:creationId xmlns:a16="http://schemas.microsoft.com/office/drawing/2014/main" id="{6F6C0687-7534-6B2A-F675-FE14E9AF64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25" b="7986"/>
          <a:stretch/>
        </p:blipFill>
        <p:spPr bwMode="auto">
          <a:xfrm>
            <a:off x="8199309" y="365126"/>
            <a:ext cx="3893884" cy="3271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Caseys example personnel selection podcast-[AudioTrimmer.com]">
            <a:hlinkClick r:id="" action="ppaction://media"/>
            <a:extLst>
              <a:ext uri="{FF2B5EF4-FFF2-40B4-BE49-F238E27FC236}">
                <a16:creationId xmlns:a16="http://schemas.microsoft.com/office/drawing/2014/main" id="{2D1A4F46-EA1B-497B-AD22-E50E30F4DAF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378996" y="3988559"/>
            <a:ext cx="1534510" cy="1534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816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2A1-4492-1AC1-192F-AD4FE40E70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Small group 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7ACD03-FC23-5918-6CAD-4D2A077794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(if at all) do you teach &amp; assess communication in courses? </a:t>
            </a:r>
          </a:p>
          <a:p>
            <a:r>
              <a:rPr lang="en-US" dirty="0"/>
              <a:t>How would students identify topics? </a:t>
            </a:r>
          </a:p>
          <a:p>
            <a:pPr lvl="1"/>
            <a:r>
              <a:rPr lang="en-US" dirty="0"/>
              <a:t>General topic for the class, students pick within it</a:t>
            </a:r>
          </a:p>
          <a:p>
            <a:pPr lvl="1"/>
            <a:r>
              <a:rPr lang="en-US" dirty="0"/>
              <a:t>Students self select any class-related topic (with permission)</a:t>
            </a:r>
          </a:p>
          <a:p>
            <a:pPr lvl="1"/>
            <a:r>
              <a:rPr lang="en-US" dirty="0"/>
              <a:t>Assign topics to students based on course content</a:t>
            </a:r>
          </a:p>
          <a:p>
            <a:pPr lvl="1"/>
            <a:r>
              <a:rPr lang="en-US" dirty="0"/>
              <a:t>Other?</a:t>
            </a:r>
          </a:p>
          <a:p>
            <a:r>
              <a:rPr lang="en-US" dirty="0"/>
              <a:t>What class-related podcast topic would </a:t>
            </a:r>
            <a:r>
              <a:rPr lang="en-US" i="1" dirty="0"/>
              <a:t>you </a:t>
            </a:r>
            <a:r>
              <a:rPr lang="en-US" dirty="0"/>
              <a:t>want to create for your students? </a:t>
            </a:r>
          </a:p>
        </p:txBody>
      </p:sp>
    </p:spTree>
    <p:extLst>
      <p:ext uri="{BB962C8B-B14F-4D97-AF65-F5344CB8AC3E}">
        <p14:creationId xmlns:p14="http://schemas.microsoft.com/office/powerpoint/2010/main" val="41417099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B44D3E-3BAB-305B-FB1E-D605E8DE2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process for creating the podcast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B55306-FB00-8A1A-CE37-8C48237C2D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17744"/>
            <a:ext cx="10515600" cy="4947883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Identified the topic: </a:t>
            </a:r>
          </a:p>
          <a:p>
            <a:pPr lvl="1"/>
            <a:r>
              <a:rPr lang="en-US" dirty="0"/>
              <a:t>An interest of mine and professionally-relevant topic</a:t>
            </a:r>
          </a:p>
          <a:p>
            <a:r>
              <a:rPr lang="en-US" dirty="0"/>
              <a:t>Finding a style:</a:t>
            </a:r>
          </a:p>
          <a:p>
            <a:pPr lvl="1"/>
            <a:r>
              <a:rPr lang="en-US" dirty="0"/>
              <a:t>An interview style (so that I could talk more than my partner)</a:t>
            </a:r>
          </a:p>
          <a:p>
            <a:r>
              <a:rPr lang="en-US" dirty="0"/>
              <a:t>Script: I wrote the script, didn’t want him to </a:t>
            </a:r>
            <a:r>
              <a:rPr lang="en-US" i="1" dirty="0"/>
              <a:t>have </a:t>
            </a:r>
            <a:r>
              <a:rPr lang="en-US" dirty="0"/>
              <a:t>to say my jokes</a:t>
            </a:r>
          </a:p>
          <a:p>
            <a:pPr lvl="1"/>
            <a:r>
              <a:rPr lang="en-US" dirty="0"/>
              <a:t>Was hard creating script for right time, took multiple iterations</a:t>
            </a:r>
          </a:p>
          <a:p>
            <a:r>
              <a:rPr lang="en-US" dirty="0"/>
              <a:t>Recording: opened Zoom, hit record, hit end, done</a:t>
            </a:r>
          </a:p>
          <a:p>
            <a:pPr lvl="1"/>
            <a:r>
              <a:rPr lang="en-US" dirty="0"/>
              <a:t>Recorded twice: 1</a:t>
            </a:r>
            <a:r>
              <a:rPr lang="en-US" baseline="30000" dirty="0"/>
              <a:t>st</a:t>
            </a:r>
            <a:r>
              <a:rPr lang="en-US" dirty="0"/>
              <a:t> to test audio and whether it even recorded, work out bugs</a:t>
            </a:r>
          </a:p>
          <a:p>
            <a:pPr lvl="1"/>
            <a:r>
              <a:rPr lang="en-US" dirty="0"/>
              <a:t>Worked off nerves for second recording</a:t>
            </a:r>
          </a:p>
          <a:p>
            <a:r>
              <a:rPr lang="en-US" dirty="0"/>
              <a:t>Before editing: AI generated cover art, found sound clips</a:t>
            </a:r>
          </a:p>
          <a:p>
            <a:pPr lvl="1"/>
            <a:r>
              <a:rPr lang="en-US" dirty="0"/>
              <a:t>AI is bad at generating sounds (or I’m bad at sounds to make good prompts)</a:t>
            </a:r>
          </a:p>
          <a:p>
            <a:pPr lvl="1"/>
            <a:r>
              <a:rPr lang="en-US" dirty="0"/>
              <a:t>Ominous thunder sound, </a:t>
            </a:r>
            <a:r>
              <a:rPr lang="en-US" dirty="0" err="1"/>
              <a:t>badum-tss</a:t>
            </a:r>
            <a:r>
              <a:rPr lang="en-US" dirty="0"/>
              <a:t>, intro/outro theme, </a:t>
            </a:r>
          </a:p>
          <a:p>
            <a:pPr lvl="1"/>
            <a:r>
              <a:rPr lang="en-US" dirty="0"/>
              <a:t>This was a very pleasing and enjoyable waste of time</a:t>
            </a:r>
          </a:p>
          <a:p>
            <a:r>
              <a:rPr lang="en-US" dirty="0"/>
              <a:t>Editing</a:t>
            </a:r>
          </a:p>
          <a:p>
            <a:pPr lvl="1"/>
            <a:r>
              <a:rPr lang="en-US" dirty="0"/>
              <a:t>2hr from downloaded software (Audacity) to completed podcast</a:t>
            </a:r>
          </a:p>
          <a:p>
            <a:pPr lvl="1"/>
            <a:r>
              <a:rPr lang="en-US" dirty="0"/>
              <a:t>Listened once through, didn’t bother with a second</a:t>
            </a:r>
          </a:p>
          <a:p>
            <a:pPr lvl="1"/>
            <a:r>
              <a:rPr lang="en-US" dirty="0"/>
              <a:t>Removed breaths, clicks of tongue, removed pauses, imported audio tracks, changed volume &amp; faded music</a:t>
            </a:r>
          </a:p>
        </p:txBody>
      </p:sp>
    </p:spTree>
    <p:extLst>
      <p:ext uri="{BB962C8B-B14F-4D97-AF65-F5344CB8AC3E}">
        <p14:creationId xmlns:p14="http://schemas.microsoft.com/office/powerpoint/2010/main" val="29509729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03BA8E-5F60-3928-E889-B1597BE3B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Technical tips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E6ADC7-2DB6-5A26-A735-2400821FCA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Recording environment</a:t>
            </a:r>
          </a:p>
          <a:p>
            <a:pPr lvl="1"/>
            <a:r>
              <a:rPr lang="en-US" dirty="0"/>
              <a:t>Quiet, non-echoic location</a:t>
            </a:r>
          </a:p>
          <a:p>
            <a:pPr lvl="1"/>
            <a:r>
              <a:rPr lang="en-US" dirty="0"/>
              <a:t>Home office, closets, blanket forts</a:t>
            </a:r>
          </a:p>
          <a:p>
            <a:pPr lvl="2"/>
            <a:r>
              <a:rPr lang="en-US" dirty="0"/>
              <a:t>Blanket &amp; jacket forts used by </a:t>
            </a:r>
            <a:r>
              <a:rPr lang="en-US" i="1" dirty="0"/>
              <a:t>NPR </a:t>
            </a:r>
            <a:r>
              <a:rPr lang="en-US" dirty="0"/>
              <a:t>journalists</a:t>
            </a:r>
          </a:p>
          <a:p>
            <a:r>
              <a:rPr lang="en-US" dirty="0"/>
              <a:t>Extra equipment NOT NECESSARY</a:t>
            </a:r>
          </a:p>
          <a:p>
            <a:pPr lvl="1"/>
            <a:r>
              <a:rPr lang="en-US" dirty="0"/>
              <a:t>Modern phones have great audio, that’s all you need</a:t>
            </a:r>
          </a:p>
          <a:p>
            <a:pPr lvl="2"/>
            <a:r>
              <a:rPr lang="en-US" dirty="0"/>
              <a:t>Not fool proof, still need to speak into the mic</a:t>
            </a:r>
          </a:p>
          <a:p>
            <a:r>
              <a:rPr lang="en-US" dirty="0"/>
              <a:t>Software (all done for free)</a:t>
            </a:r>
          </a:p>
          <a:p>
            <a:pPr lvl="1"/>
            <a:r>
              <a:rPr lang="en-US" b="1" dirty="0"/>
              <a:t>Editing</a:t>
            </a:r>
            <a:r>
              <a:rPr lang="en-US" dirty="0"/>
              <a:t>: Audacity allows free use of editing software with tutorials</a:t>
            </a:r>
          </a:p>
          <a:p>
            <a:pPr lvl="2"/>
            <a:r>
              <a:rPr lang="en-US" dirty="0"/>
              <a:t>Upload audio (mp3 file), edit &amp; publish podcast</a:t>
            </a:r>
          </a:p>
          <a:p>
            <a:pPr lvl="2"/>
            <a:r>
              <a:rPr lang="en-US" dirty="0"/>
              <a:t>From downloading app to finished product, ~2 hours of work</a:t>
            </a:r>
          </a:p>
          <a:p>
            <a:pPr lvl="1"/>
            <a:r>
              <a:rPr lang="en-US" b="1" dirty="0"/>
              <a:t>Recording</a:t>
            </a:r>
            <a:r>
              <a:rPr lang="en-US" dirty="0"/>
              <a:t>: Zoom is great for recording audio (just need audio file, not video)</a:t>
            </a:r>
          </a:p>
          <a:p>
            <a:pPr lvl="1"/>
            <a:r>
              <a:rPr lang="en-US" b="1" dirty="0"/>
              <a:t>General</a:t>
            </a:r>
            <a:r>
              <a:rPr lang="en-US" dirty="0"/>
              <a:t>: Noise cancellation software can be nice</a:t>
            </a:r>
          </a:p>
          <a:p>
            <a:pPr lvl="2"/>
            <a:r>
              <a:rPr lang="en-US" dirty="0"/>
              <a:t>Zoom has this embedded</a:t>
            </a:r>
          </a:p>
          <a:p>
            <a:pPr lvl="2"/>
            <a:r>
              <a:rPr lang="en-US" dirty="0" err="1"/>
              <a:t>Krisp</a:t>
            </a:r>
            <a:r>
              <a:rPr lang="en-US" dirty="0"/>
              <a:t> or 3</a:t>
            </a:r>
            <a:r>
              <a:rPr lang="en-US" baseline="30000" dirty="0"/>
              <a:t>rd</a:t>
            </a:r>
            <a:r>
              <a:rPr lang="en-US" dirty="0"/>
              <a:t> party sources (e.g., Nvidia broadcast on my personal computer)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3EF8CE5-2D62-796A-8B79-FB57166095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829" t="-1" b="-370"/>
          <a:stretch/>
        </p:blipFill>
        <p:spPr bwMode="auto">
          <a:xfrm>
            <a:off x="9658350" y="112712"/>
            <a:ext cx="2166937" cy="4536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56E6602-8854-9FF4-1304-C5EDA8B4159C}"/>
              </a:ext>
            </a:extLst>
          </p:cNvPr>
          <p:cNvSpPr txBox="1"/>
          <p:nvPr/>
        </p:nvSpPr>
        <p:spPr>
          <a:xfrm>
            <a:off x="10015538" y="4578821"/>
            <a:ext cx="19907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NPR </a:t>
            </a:r>
            <a:r>
              <a:rPr lang="en-US" dirty="0"/>
              <a:t>journalists recording audio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6513229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FAEAAF-6E0F-ED1E-E3BD-D074D44DC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 tips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CE5A4C-8C5C-15C3-BF84-DC72634204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17745"/>
            <a:ext cx="10515600" cy="4939932"/>
          </a:xfrm>
        </p:spPr>
        <p:txBody>
          <a:bodyPr>
            <a:normAutofit fontScale="92500" lnSpcReduction="10000"/>
          </a:bodyPr>
          <a:lstStyle/>
          <a:p>
            <a:r>
              <a:rPr lang="en-US" i="1" dirty="0"/>
              <a:t>NPR </a:t>
            </a:r>
            <a:r>
              <a:rPr lang="en-US" dirty="0"/>
              <a:t>has </a:t>
            </a:r>
            <a:r>
              <a:rPr lang="en-US" i="1" dirty="0"/>
              <a:t>tons </a:t>
            </a:r>
            <a:r>
              <a:rPr lang="en-US" dirty="0"/>
              <a:t>of resources, tips, and tricks for creating podcasts</a:t>
            </a:r>
          </a:p>
          <a:p>
            <a:pPr lvl="1"/>
            <a:r>
              <a:rPr lang="en-US" i="1" dirty="0"/>
              <a:t>Starting your podcast: A guide for students</a:t>
            </a:r>
          </a:p>
          <a:p>
            <a:pPr lvl="1"/>
            <a:r>
              <a:rPr lang="en-US" i="1" dirty="0"/>
              <a:t>Opening segments of your podcast</a:t>
            </a:r>
          </a:p>
          <a:p>
            <a:pPr lvl="1"/>
            <a:r>
              <a:rPr lang="en-US" dirty="0"/>
              <a:t>Music/sounds, creating scripts, voicing tips, podcast structuring, </a:t>
            </a:r>
            <a:r>
              <a:rPr lang="en-US" dirty="0" err="1"/>
              <a:t>etc</a:t>
            </a:r>
            <a:endParaRPr lang="en-US" dirty="0"/>
          </a:p>
          <a:p>
            <a:r>
              <a:rPr lang="en-US" dirty="0"/>
              <a:t>Listen to other podcasts</a:t>
            </a:r>
          </a:p>
          <a:p>
            <a:pPr lvl="1"/>
            <a:r>
              <a:rPr lang="en-US" dirty="0"/>
              <a:t>How do they begin/end? </a:t>
            </a:r>
          </a:p>
          <a:p>
            <a:pPr lvl="1"/>
            <a:r>
              <a:rPr lang="en-US" dirty="0"/>
              <a:t>Different styles: interview, conversation, co-hosted, panel, storytelling</a:t>
            </a:r>
          </a:p>
          <a:p>
            <a:r>
              <a:rPr lang="en-US" dirty="0"/>
              <a:t>Create a script, practice reading to sound engaging</a:t>
            </a:r>
          </a:p>
          <a:p>
            <a:pPr lvl="1"/>
            <a:r>
              <a:rPr lang="en-US" dirty="0"/>
              <a:t>Edit script to sound more conversational than academic</a:t>
            </a:r>
          </a:p>
          <a:p>
            <a:r>
              <a:rPr lang="en-US" dirty="0"/>
              <a:t>During recording, if you make a mistake, keep going</a:t>
            </a:r>
          </a:p>
          <a:p>
            <a:pPr lvl="1"/>
            <a:r>
              <a:rPr lang="en-US" dirty="0"/>
              <a:t>Stop for a moment to reset yourself, start reading your part again</a:t>
            </a:r>
          </a:p>
          <a:p>
            <a:pPr lvl="2"/>
            <a:r>
              <a:rPr lang="en-US" i="1" dirty="0"/>
              <a:t>Very </a:t>
            </a:r>
            <a:r>
              <a:rPr lang="en-US" dirty="0"/>
              <a:t>easy to edit out ‘bad’ segments! </a:t>
            </a:r>
            <a:endParaRPr lang="en-US" i="1" dirty="0"/>
          </a:p>
          <a:p>
            <a:pPr lvl="2"/>
            <a:r>
              <a:rPr lang="en-US" i="1" dirty="0"/>
              <a:t>Can make audio cue (clap) to find it in audio file easier</a:t>
            </a:r>
          </a:p>
        </p:txBody>
      </p:sp>
    </p:spTree>
    <p:extLst>
      <p:ext uri="{BB962C8B-B14F-4D97-AF65-F5344CB8AC3E}">
        <p14:creationId xmlns:p14="http://schemas.microsoft.com/office/powerpoint/2010/main" val="9722400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1A1D0-7D5A-CEB5-3C06-5C9DDDE11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 &amp; 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AFB003-4F55-B2C3-BA7C-BCCCCB8D65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17745"/>
            <a:ext cx="6534477" cy="4205324"/>
          </a:xfrm>
        </p:spPr>
        <p:txBody>
          <a:bodyPr/>
          <a:lstStyle/>
          <a:p>
            <a:r>
              <a:rPr lang="en-US" dirty="0"/>
              <a:t>Big thanks to my collaborators:</a:t>
            </a:r>
          </a:p>
          <a:p>
            <a:pPr lvl="1"/>
            <a:r>
              <a:rPr lang="en-US" dirty="0"/>
              <a:t>ChatGPT</a:t>
            </a:r>
          </a:p>
          <a:p>
            <a:pPr lvl="1"/>
            <a:r>
              <a:rPr lang="en-US" dirty="0"/>
              <a:t>Microsoft Copilot</a:t>
            </a:r>
          </a:p>
          <a:p>
            <a:pPr lvl="1"/>
            <a:r>
              <a:rPr lang="en-US" i="1" dirty="0"/>
              <a:t>NPR</a:t>
            </a:r>
          </a:p>
          <a:p>
            <a:pPr lvl="1"/>
            <a:r>
              <a:rPr lang="en-US" dirty="0"/>
              <a:t>Random grad student at my wife’s conference talking about podcasts </a:t>
            </a:r>
          </a:p>
          <a:p>
            <a:pPr lvl="1"/>
            <a:r>
              <a:rPr lang="en-US" dirty="0" err="1"/>
              <a:t>Toebi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70151A-64E5-2415-9277-15A5F1ABE5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1402" y="886886"/>
            <a:ext cx="3487322" cy="463618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76C5CA0-5FF8-FCFB-1757-B1DCF88D2C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9661" y="3434591"/>
            <a:ext cx="2018901" cy="247690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63EBC2F-7E54-923F-FE5B-061C8C3EE12D}"/>
              </a:ext>
            </a:extLst>
          </p:cNvPr>
          <p:cNvSpPr txBox="1"/>
          <p:nvPr/>
        </p:nvSpPr>
        <p:spPr>
          <a:xfrm>
            <a:off x="4750138" y="5911500"/>
            <a:ext cx="3737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https://github.com/CaseyGio/Podcast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D94645-0E2C-A3C2-6701-638AA8452663}"/>
              </a:ext>
            </a:extLst>
          </p:cNvPr>
          <p:cNvSpPr txBox="1"/>
          <p:nvPr/>
        </p:nvSpPr>
        <p:spPr>
          <a:xfrm>
            <a:off x="8822429" y="5473136"/>
            <a:ext cx="2385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My co-pilot and Copilot</a:t>
            </a:r>
          </a:p>
        </p:txBody>
      </p:sp>
    </p:spTree>
    <p:extLst>
      <p:ext uri="{BB962C8B-B14F-4D97-AF65-F5344CB8AC3E}">
        <p14:creationId xmlns:p14="http://schemas.microsoft.com/office/powerpoint/2010/main" val="4402101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D06362-BB8D-0E95-793D-C2440E7077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11988"/>
          </a:xfrm>
        </p:spPr>
        <p:txBody>
          <a:bodyPr anchor="ctr">
            <a:normAutofit/>
          </a:bodyPr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B96674-39E2-3BB0-1274-705F43263E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241486"/>
            <a:ext cx="6792310" cy="4950888"/>
          </a:xfrm>
        </p:spPr>
        <p:txBody>
          <a:bodyPr>
            <a:normAutofit/>
          </a:bodyPr>
          <a:lstStyle/>
          <a:p>
            <a:r>
              <a:rPr lang="en-US" dirty="0"/>
              <a:t>Goals for today</a:t>
            </a:r>
          </a:p>
          <a:p>
            <a:pPr lvl="1"/>
            <a:r>
              <a:rPr lang="en-US" dirty="0"/>
              <a:t>Pedagogical rationale and podcast structure</a:t>
            </a:r>
          </a:p>
          <a:p>
            <a:pPr lvl="1"/>
            <a:r>
              <a:rPr lang="en-US" dirty="0"/>
              <a:t>Small group participation to adopt podcasts to your class</a:t>
            </a:r>
          </a:p>
          <a:p>
            <a:pPr lvl="1"/>
            <a:r>
              <a:rPr lang="en-US" dirty="0"/>
              <a:t>Provide ready-to-use materials </a:t>
            </a:r>
          </a:p>
          <a:p>
            <a:r>
              <a:rPr lang="en-US" dirty="0"/>
              <a:t>Resources provided (</a:t>
            </a:r>
            <a:r>
              <a:rPr lang="en-US" b="1" dirty="0">
                <a:solidFill>
                  <a:srgbClr val="F14E28"/>
                </a:solidFill>
              </a:rPr>
              <a:t>Scan QR code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Instructions for every check-in/step of the process</a:t>
            </a:r>
          </a:p>
          <a:p>
            <a:pPr lvl="1"/>
            <a:r>
              <a:rPr lang="en-US" dirty="0"/>
              <a:t>Tips &amp; resources notes</a:t>
            </a:r>
          </a:p>
          <a:p>
            <a:pPr lvl="1"/>
            <a:r>
              <a:rPr lang="en-US" dirty="0"/>
              <a:t>Peer review guidance &amp; rubric</a:t>
            </a:r>
          </a:p>
          <a:p>
            <a:pPr lvl="1"/>
            <a:r>
              <a:rPr lang="en-US" dirty="0"/>
              <a:t>My example podcast</a:t>
            </a:r>
          </a:p>
          <a:p>
            <a:pPr lvl="1"/>
            <a:r>
              <a:rPr lang="en-US" dirty="0"/>
              <a:t>Today’s PowerPoint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26709F9-42E7-8338-F844-2ED7DA4942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0510" y="55517"/>
            <a:ext cx="4324137" cy="530511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EEA858F-3071-EADD-718A-EDD7BEA6A45D}"/>
              </a:ext>
            </a:extLst>
          </p:cNvPr>
          <p:cNvSpPr txBox="1"/>
          <p:nvPr/>
        </p:nvSpPr>
        <p:spPr>
          <a:xfrm>
            <a:off x="7328514" y="5525001"/>
            <a:ext cx="49281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https://github.com/CaseyGio/Podcast</a:t>
            </a:r>
          </a:p>
        </p:txBody>
      </p:sp>
    </p:spTree>
    <p:extLst>
      <p:ext uri="{BB962C8B-B14F-4D97-AF65-F5344CB8AC3E}">
        <p14:creationId xmlns:p14="http://schemas.microsoft.com/office/powerpoint/2010/main" val="22474547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307CF09-5691-40A0-AE31-8141431C7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Communication as core competency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118A87-5887-40FE-B298-A9772F9D6B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17744"/>
            <a:ext cx="10515600" cy="484131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Academic life</a:t>
            </a:r>
          </a:p>
          <a:p>
            <a:pPr lvl="1"/>
            <a:r>
              <a:rPr lang="en-US" dirty="0"/>
              <a:t>American Psychological Association</a:t>
            </a:r>
          </a:p>
          <a:p>
            <a:pPr lvl="1"/>
            <a:r>
              <a:rPr lang="en-US" dirty="0"/>
              <a:t>Society for Industrial &amp; Organizational Psychologists</a:t>
            </a:r>
          </a:p>
          <a:p>
            <a:pPr lvl="2"/>
            <a:r>
              <a:rPr lang="en-US" dirty="0"/>
              <a:t>1 of our 3 program-level learning outcomes in Master’s track</a:t>
            </a:r>
          </a:p>
          <a:p>
            <a:r>
              <a:rPr lang="en-US" dirty="0"/>
              <a:t>Personal life</a:t>
            </a:r>
          </a:p>
          <a:p>
            <a:pPr lvl="1"/>
            <a:r>
              <a:rPr lang="en-US" dirty="0"/>
              <a:t>One of the </a:t>
            </a:r>
            <a:r>
              <a:rPr lang="en-US" b="1" dirty="0">
                <a:solidFill>
                  <a:srgbClr val="F14E28"/>
                </a:solidFill>
              </a:rPr>
              <a:t>strongest predictors for marital satisfaction</a:t>
            </a:r>
          </a:p>
          <a:p>
            <a:pPr lvl="1"/>
            <a:r>
              <a:rPr lang="en-US" dirty="0"/>
              <a:t>~1 in 5 </a:t>
            </a:r>
            <a:r>
              <a:rPr lang="en-US" dirty="0" err="1"/>
              <a:t>TikToks</a:t>
            </a:r>
            <a:r>
              <a:rPr lang="en-US" dirty="0"/>
              <a:t> likely contain misinformation</a:t>
            </a:r>
          </a:p>
          <a:p>
            <a:r>
              <a:rPr lang="en-US" dirty="0"/>
              <a:t>Work life</a:t>
            </a:r>
          </a:p>
          <a:p>
            <a:pPr lvl="1"/>
            <a:r>
              <a:rPr lang="en-US" dirty="0"/>
              <a:t>Among the </a:t>
            </a:r>
            <a:r>
              <a:rPr lang="en-US" b="1" dirty="0">
                <a:solidFill>
                  <a:srgbClr val="F14E28"/>
                </a:solidFill>
              </a:rPr>
              <a:t>most desirable competencies </a:t>
            </a:r>
            <a:r>
              <a:rPr lang="en-US" dirty="0"/>
              <a:t>(96.1% seek it) in recent grads</a:t>
            </a:r>
          </a:p>
          <a:p>
            <a:pPr lvl="1"/>
            <a:r>
              <a:rPr lang="en-US" dirty="0"/>
              <a:t>Among the </a:t>
            </a:r>
            <a:r>
              <a:rPr lang="en-US" b="1" dirty="0">
                <a:solidFill>
                  <a:srgbClr val="F14E28"/>
                </a:solidFill>
              </a:rPr>
              <a:t>most lacking competencies </a:t>
            </a:r>
            <a:r>
              <a:rPr lang="en-US" dirty="0"/>
              <a:t>(53.5% proficiency) in recent grads</a:t>
            </a:r>
          </a:p>
          <a:p>
            <a:r>
              <a:rPr lang="en-US" dirty="0"/>
              <a:t>Conclusion</a:t>
            </a:r>
          </a:p>
          <a:p>
            <a:pPr lvl="1"/>
            <a:r>
              <a:rPr lang="en-US" dirty="0"/>
              <a:t>Maybe we should teach communication </a:t>
            </a:r>
            <a:r>
              <a:rPr lang="en-US" b="1" dirty="0">
                <a:solidFill>
                  <a:srgbClr val="F14E28"/>
                </a:solidFill>
              </a:rPr>
              <a:t>and do a good job at it</a:t>
            </a:r>
            <a:endParaRPr lang="en-US" dirty="0">
              <a:solidFill>
                <a:srgbClr val="F14E28"/>
              </a:solidFill>
            </a:endParaRPr>
          </a:p>
        </p:txBody>
      </p:sp>
      <p:pic>
        <p:nvPicPr>
          <p:cNvPr id="1026" name="Picture 2" descr="Generated image">
            <a:extLst>
              <a:ext uri="{FF2B5EF4-FFF2-40B4-BE49-F238E27FC236}">
                <a16:creationId xmlns:a16="http://schemas.microsoft.com/office/drawing/2014/main" id="{907154A4-FA24-4475-8C74-F6F631FF9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5434" y="365126"/>
            <a:ext cx="2357821" cy="3536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65144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5DB8D-8859-41CA-A998-E9AA75CF17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Transfer Failure &amp; Pedagogical Rationale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131898-705D-40D5-8917-6832636848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Traditional attempts fail to transfer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AB4354-7953-413E-BC1A-BC109C809B1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Cognitive overload of live presentations</a:t>
            </a:r>
          </a:p>
          <a:p>
            <a:pPr lvl="1"/>
            <a:r>
              <a:rPr lang="en-US" dirty="0"/>
              <a:t>Anxiety</a:t>
            </a:r>
          </a:p>
          <a:p>
            <a:pPr lvl="1"/>
            <a:r>
              <a:rPr lang="en-US" dirty="0"/>
              <a:t>lack of structure</a:t>
            </a:r>
          </a:p>
          <a:p>
            <a:pPr lvl="1"/>
            <a:r>
              <a:rPr lang="en-US" dirty="0"/>
              <a:t>balancing audience engagement/presentation</a:t>
            </a:r>
          </a:p>
          <a:p>
            <a:r>
              <a:rPr lang="en-US" dirty="0"/>
              <a:t>Lacking situational learning or “real-world” relevance</a:t>
            </a:r>
          </a:p>
          <a:p>
            <a:r>
              <a:rPr lang="en-US" dirty="0"/>
              <a:t>Mismatch in academic style vs workplace communication</a:t>
            </a:r>
          </a:p>
          <a:p>
            <a:pPr lvl="1"/>
            <a:r>
              <a:rPr lang="en-US" dirty="0"/>
              <a:t>Abstract &amp; verbose</a:t>
            </a:r>
          </a:p>
          <a:p>
            <a:pPr lvl="1"/>
            <a:r>
              <a:rPr lang="en-US" dirty="0"/>
              <a:t>Concrete &amp; concise</a:t>
            </a:r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ACAA30D-5E13-48FE-ACB9-33A5724014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Pedagogy behind podcasts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834BEA-B7CB-4FFA-A0F2-156294AB361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Constructivism </a:t>
            </a:r>
          </a:p>
          <a:p>
            <a:pPr lvl="1"/>
            <a:r>
              <a:rPr lang="en-US" dirty="0"/>
              <a:t>Students become active participants</a:t>
            </a:r>
          </a:p>
          <a:p>
            <a:pPr lvl="1"/>
            <a:r>
              <a:rPr lang="en-US" dirty="0"/>
              <a:t>Authentic &amp; situated learning</a:t>
            </a:r>
          </a:p>
          <a:p>
            <a:pPr lvl="2"/>
            <a:r>
              <a:rPr lang="en-US" dirty="0"/>
              <a:t>Collaborative</a:t>
            </a:r>
          </a:p>
          <a:p>
            <a:pPr lvl="1"/>
            <a:r>
              <a:rPr lang="en-US" dirty="0"/>
              <a:t>Creativity facilitates internal motivation</a:t>
            </a:r>
          </a:p>
          <a:p>
            <a:pPr lvl="2"/>
            <a:r>
              <a:rPr lang="en-US" dirty="0"/>
              <a:t>Storytelling, not academic constraints</a:t>
            </a:r>
          </a:p>
          <a:p>
            <a:r>
              <a:rPr lang="en-US" dirty="0"/>
              <a:t>Cognitive load theory</a:t>
            </a:r>
          </a:p>
          <a:p>
            <a:pPr lvl="1"/>
            <a:r>
              <a:rPr lang="en-US" dirty="0"/>
              <a:t>Scaffolded check-ins w/ feedback</a:t>
            </a:r>
          </a:p>
          <a:p>
            <a:pPr lvl="2"/>
            <a:r>
              <a:rPr lang="en-US" dirty="0"/>
              <a:t>Topic, outline, script, final product</a:t>
            </a:r>
          </a:p>
          <a:p>
            <a:pPr lvl="1"/>
            <a:r>
              <a:rPr lang="en-US" dirty="0"/>
              <a:t>Recorded format</a:t>
            </a:r>
          </a:p>
          <a:p>
            <a:pPr lvl="2"/>
            <a:r>
              <a:rPr lang="en-US" dirty="0"/>
              <a:t>Edit, re-record mistakes</a:t>
            </a:r>
          </a:p>
          <a:p>
            <a:pPr lvl="2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02999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8DE75C-5785-F016-7FA4-787467D8E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Structuring the podcast assessment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3A449B-C476-8539-A64A-52FB8468E7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Multiple check-ins helps </a:t>
            </a:r>
            <a:r>
              <a:rPr lang="en-US" sz="2400" i="1" dirty="0"/>
              <a:t>students</a:t>
            </a:r>
            <a:r>
              <a:rPr lang="en-US" sz="2400" dirty="0"/>
              <a:t> &amp; </a:t>
            </a:r>
            <a:r>
              <a:rPr lang="en-US" sz="2400" i="1" dirty="0"/>
              <a:t>faculty</a:t>
            </a:r>
          </a:p>
          <a:p>
            <a:pPr lvl="1"/>
            <a:r>
              <a:rPr lang="en-US" sz="2000" i="1" dirty="0"/>
              <a:t>Reasonable </a:t>
            </a:r>
            <a:r>
              <a:rPr lang="en-US" sz="2000" dirty="0"/>
              <a:t>and continued progress across long period of time</a:t>
            </a:r>
          </a:p>
          <a:p>
            <a:pPr lvl="1"/>
            <a:r>
              <a:rPr lang="en-US" sz="2000" dirty="0"/>
              <a:t>Feedback opportunities</a:t>
            </a:r>
          </a:p>
          <a:p>
            <a:pPr lvl="1"/>
            <a:r>
              <a:rPr lang="en-US" sz="2000" dirty="0"/>
              <a:t>Diligent work on first steps make the final podcast stronger</a:t>
            </a:r>
          </a:p>
          <a:p>
            <a:r>
              <a:rPr lang="en-US" sz="2400" i="1" dirty="0"/>
              <a:t>Personnel Selection &amp; Talent Management</a:t>
            </a:r>
          </a:p>
          <a:p>
            <a:pPr lvl="1"/>
            <a:r>
              <a:rPr lang="en-US" sz="2000" dirty="0"/>
              <a:t>My students had a smaller project during the first few weeks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0629949-C210-85ED-C1FE-934846C6B9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9161808"/>
              </p:ext>
            </p:extLst>
          </p:nvPr>
        </p:nvGraphicFramePr>
        <p:xfrm>
          <a:off x="2057628" y="3601014"/>
          <a:ext cx="6962775" cy="2595880"/>
        </p:xfrm>
        <a:graphic>
          <a:graphicData uri="http://schemas.openxmlformats.org/drawingml/2006/table">
            <a:tbl>
              <a:tblPr firstRow="1" bandRow="1">
                <a:tableStyleId>{85BE263C-DBD7-4A20-BB59-AAB30ACAA65A}</a:tableStyleId>
              </a:tblPr>
              <a:tblGrid>
                <a:gridCol w="876300">
                  <a:extLst>
                    <a:ext uri="{9D8B030D-6E8A-4147-A177-3AD203B41FA5}">
                      <a16:colId xmlns:a16="http://schemas.microsoft.com/office/drawing/2014/main" val="2799790565"/>
                    </a:ext>
                  </a:extLst>
                </a:gridCol>
                <a:gridCol w="4148138">
                  <a:extLst>
                    <a:ext uri="{9D8B030D-6E8A-4147-A177-3AD203B41FA5}">
                      <a16:colId xmlns:a16="http://schemas.microsoft.com/office/drawing/2014/main" val="2901015058"/>
                    </a:ext>
                  </a:extLst>
                </a:gridCol>
                <a:gridCol w="1938337">
                  <a:extLst>
                    <a:ext uri="{9D8B030D-6E8A-4147-A177-3AD203B41FA5}">
                      <a16:colId xmlns:a16="http://schemas.microsoft.com/office/drawing/2014/main" val="22639264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Week</a:t>
                      </a:r>
                    </a:p>
                  </a:txBody>
                  <a:tcPr>
                    <a:solidFill>
                      <a:srgbClr val="F14E2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Check-in stage</a:t>
                      </a:r>
                    </a:p>
                  </a:txBody>
                  <a:tcPr>
                    <a:solidFill>
                      <a:srgbClr val="F14E2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Time to complete</a:t>
                      </a:r>
                    </a:p>
                  </a:txBody>
                  <a:tcPr>
                    <a:solidFill>
                      <a:srgbClr val="F14E2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86026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Podcast &amp; groups assigned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04722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52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Topic selection &amp; brainstorming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52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 weeks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29168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Outline &amp; planning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 weeks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6559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Podcast creation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 weeks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25401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Peer review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 weeks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43462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Project &amp; self reflection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 weeks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64482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355726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AE92DD-EF75-DA97-9A59-5E776452A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Check-in 1) Groups &amp; topic selection (2 weeks)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1C0B03-905B-CC4A-A27E-F4370A5446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17745"/>
            <a:ext cx="10515600" cy="4954628"/>
          </a:xfrm>
        </p:spPr>
        <p:txBody>
          <a:bodyPr>
            <a:normAutofit fontScale="92500"/>
          </a:bodyPr>
          <a:lstStyle/>
          <a:p>
            <a:r>
              <a:rPr lang="en-US" dirty="0"/>
              <a:t>Generally recommended group sizes</a:t>
            </a:r>
          </a:p>
          <a:p>
            <a:pPr lvl="1"/>
            <a:r>
              <a:rPr lang="en-US" dirty="0"/>
              <a:t>Graduate students: ~2</a:t>
            </a:r>
          </a:p>
          <a:p>
            <a:pPr lvl="1"/>
            <a:r>
              <a:rPr lang="en-US" dirty="0"/>
              <a:t>Undergraduates: 2 to 5</a:t>
            </a:r>
          </a:p>
          <a:p>
            <a:r>
              <a:rPr lang="en-US" dirty="0"/>
              <a:t>Randomized groups</a:t>
            </a:r>
          </a:p>
          <a:p>
            <a:pPr lvl="1"/>
            <a:r>
              <a:rPr lang="en-US" dirty="0"/>
              <a:t>Fairness, nobody “left out”</a:t>
            </a:r>
          </a:p>
          <a:p>
            <a:r>
              <a:rPr lang="en-US" dirty="0"/>
              <a:t>General topic: </a:t>
            </a:r>
            <a:r>
              <a:rPr lang="en-US" b="1" dirty="0">
                <a:solidFill>
                  <a:srgbClr val="F14E28"/>
                </a:solidFill>
              </a:rPr>
              <a:t>“Fairness and/or bias in personnel selection”</a:t>
            </a:r>
          </a:p>
          <a:p>
            <a:pPr lvl="1"/>
            <a:r>
              <a:rPr lang="en-US" dirty="0"/>
              <a:t>Groups pick their own subtopic (e.g., AI screening biases, disability discrimination)</a:t>
            </a:r>
          </a:p>
          <a:p>
            <a:r>
              <a:rPr lang="en-US" b="1" i="1" dirty="0">
                <a:solidFill>
                  <a:srgbClr val="F14E28"/>
                </a:solidFill>
              </a:rPr>
              <a:t>Submission content</a:t>
            </a:r>
            <a:r>
              <a:rPr lang="en-US" dirty="0"/>
              <a:t>:</a:t>
            </a:r>
          </a:p>
          <a:p>
            <a:pPr lvl="1"/>
            <a:r>
              <a:rPr lang="en-US" b="1" dirty="0"/>
              <a:t>Topic</a:t>
            </a:r>
            <a:r>
              <a:rPr lang="en-US" dirty="0"/>
              <a:t> – what they will talk about</a:t>
            </a:r>
          </a:p>
          <a:p>
            <a:pPr lvl="1"/>
            <a:r>
              <a:rPr lang="en-US" b="1" dirty="0"/>
              <a:t>Purpose</a:t>
            </a:r>
            <a:r>
              <a:rPr lang="en-US" dirty="0"/>
              <a:t> – what they want to achieve (inform, convince, critical review, etc.)</a:t>
            </a:r>
          </a:p>
          <a:p>
            <a:pPr lvl="1"/>
            <a:r>
              <a:rPr lang="en-US" b="1" dirty="0"/>
              <a:t>Audience</a:t>
            </a:r>
            <a:r>
              <a:rPr lang="en-US" dirty="0"/>
              <a:t> – who they will address (grad students, gen public, policymakers)</a:t>
            </a:r>
          </a:p>
          <a:p>
            <a:pPr lvl="1"/>
            <a:r>
              <a:rPr lang="en-US" b="1" dirty="0"/>
              <a:t>Content</a:t>
            </a:r>
            <a:r>
              <a:rPr lang="en-US" dirty="0"/>
              <a:t> ideas – key points, stories, examples, research to address in podcast</a:t>
            </a:r>
          </a:p>
        </p:txBody>
      </p:sp>
    </p:spTree>
    <p:extLst>
      <p:ext uri="{BB962C8B-B14F-4D97-AF65-F5344CB8AC3E}">
        <p14:creationId xmlns:p14="http://schemas.microsoft.com/office/powerpoint/2010/main" val="21813546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AC40A7-85D1-BF17-E61D-B76F44FAFE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Check-in 2) Outline &amp; plan (2 weeks)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319914-77BB-13FE-E03D-B0DD8E3448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17744"/>
            <a:ext cx="10515600" cy="4870619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Very similar to other presentation/paper outlines</a:t>
            </a:r>
          </a:p>
          <a:p>
            <a:pPr lvl="1"/>
            <a:r>
              <a:rPr lang="en-US" dirty="0"/>
              <a:t>Additional consideration of podcast elements</a:t>
            </a:r>
          </a:p>
          <a:p>
            <a:pPr lvl="1"/>
            <a:r>
              <a:rPr lang="en-US" b="1" dirty="0">
                <a:solidFill>
                  <a:srgbClr val="F14E28"/>
                </a:solidFill>
              </a:rPr>
              <a:t>Submission materials are bolded elements</a:t>
            </a:r>
          </a:p>
          <a:p>
            <a:r>
              <a:rPr lang="en-US" b="1" dirty="0"/>
              <a:t>Introduction</a:t>
            </a:r>
            <a:r>
              <a:rPr lang="en-US" dirty="0"/>
              <a:t>: How is the topic introduced</a:t>
            </a:r>
          </a:p>
          <a:p>
            <a:pPr lvl="1"/>
            <a:r>
              <a:rPr lang="en-US" dirty="0"/>
              <a:t>What’s the ‘hook’?</a:t>
            </a:r>
          </a:p>
          <a:p>
            <a:pPr lvl="1"/>
            <a:r>
              <a:rPr lang="en-US" dirty="0"/>
              <a:t>Statement of podcast’s purpose/intention</a:t>
            </a:r>
          </a:p>
          <a:p>
            <a:r>
              <a:rPr lang="en-US" b="1" dirty="0"/>
              <a:t>Content</a:t>
            </a:r>
            <a:r>
              <a:rPr lang="en-US" dirty="0"/>
              <a:t>: How will you achieve the purpose</a:t>
            </a:r>
          </a:p>
          <a:p>
            <a:pPr lvl="1"/>
            <a:r>
              <a:rPr lang="en-US" dirty="0"/>
              <a:t>What’s the logical sequence for the podcast</a:t>
            </a:r>
          </a:p>
          <a:p>
            <a:pPr lvl="1"/>
            <a:r>
              <a:rPr lang="en-US" dirty="0"/>
              <a:t>What’re the main points, key lines of evidence</a:t>
            </a:r>
          </a:p>
          <a:p>
            <a:pPr lvl="1"/>
            <a:r>
              <a:rPr lang="en-US" dirty="0"/>
              <a:t>How will you transition between main points</a:t>
            </a:r>
          </a:p>
          <a:p>
            <a:r>
              <a:rPr lang="en-US" b="1" dirty="0"/>
              <a:t>Conclusion</a:t>
            </a:r>
            <a:r>
              <a:rPr lang="en-US" dirty="0"/>
              <a:t>: How will you wrap up</a:t>
            </a:r>
          </a:p>
          <a:p>
            <a:pPr lvl="1"/>
            <a:r>
              <a:rPr lang="en-US" dirty="0"/>
              <a:t>What’s the ‘call-to-action’</a:t>
            </a:r>
          </a:p>
          <a:p>
            <a:pPr lvl="1"/>
            <a:r>
              <a:rPr lang="en-US" dirty="0"/>
              <a:t>Summarize main point(s)</a:t>
            </a:r>
          </a:p>
          <a:p>
            <a:r>
              <a:rPr lang="en-US" dirty="0"/>
              <a:t>Podcast-specific elements: </a:t>
            </a:r>
          </a:p>
          <a:p>
            <a:pPr lvl="1"/>
            <a:r>
              <a:rPr lang="en-US" b="1" dirty="0"/>
              <a:t>Added podcast audio/video elements</a:t>
            </a:r>
            <a:r>
              <a:rPr lang="en-US" dirty="0"/>
              <a:t>: e.g., sounds, clips, music, etc. </a:t>
            </a:r>
          </a:p>
          <a:p>
            <a:pPr lvl="1"/>
            <a:r>
              <a:rPr lang="en-US" b="1" dirty="0"/>
              <a:t>Group responsibilities</a:t>
            </a:r>
            <a:r>
              <a:rPr lang="en-US" dirty="0"/>
              <a:t>: Who is doing what (“Both must be recorded roughly equally”)</a:t>
            </a:r>
          </a:p>
        </p:txBody>
      </p:sp>
    </p:spTree>
    <p:extLst>
      <p:ext uri="{BB962C8B-B14F-4D97-AF65-F5344CB8AC3E}">
        <p14:creationId xmlns:p14="http://schemas.microsoft.com/office/powerpoint/2010/main" val="29101732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133746-92E9-4EED-82DF-94FE6664F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Check-in 2.5) Script (2 weeks)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29F8F6-151E-4BE8-9B6E-FBBC825403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17744"/>
            <a:ext cx="10515600" cy="4904379"/>
          </a:xfrm>
        </p:spPr>
        <p:txBody>
          <a:bodyPr>
            <a:normAutofit/>
          </a:bodyPr>
          <a:lstStyle/>
          <a:p>
            <a:r>
              <a:rPr lang="en-US" dirty="0"/>
              <a:t>Spring 2025 was my first iteration of this</a:t>
            </a:r>
          </a:p>
          <a:p>
            <a:r>
              <a:rPr lang="en-US" dirty="0"/>
              <a:t>Podcast 2.0 will require another check-in: </a:t>
            </a:r>
            <a:r>
              <a:rPr lang="en-US" b="1" dirty="0">
                <a:solidFill>
                  <a:srgbClr val="F14E28"/>
                </a:solidFill>
              </a:rPr>
              <a:t>The script</a:t>
            </a:r>
          </a:p>
          <a:p>
            <a:pPr lvl="1"/>
            <a:r>
              <a:rPr lang="en-US" dirty="0"/>
              <a:t>One group did </a:t>
            </a:r>
            <a:r>
              <a:rPr lang="en-US" i="1" dirty="0"/>
              <a:t>not </a:t>
            </a:r>
            <a:r>
              <a:rPr lang="en-US" dirty="0"/>
              <a:t>use a script, it showed</a:t>
            </a:r>
          </a:p>
          <a:p>
            <a:pPr lvl="1"/>
            <a:r>
              <a:rPr lang="en-US" dirty="0"/>
              <a:t>Script writing is hard, I struggled with it myself</a:t>
            </a:r>
          </a:p>
          <a:p>
            <a:r>
              <a:rPr lang="en-US" dirty="0"/>
              <a:t>What I want to add for next time</a:t>
            </a:r>
          </a:p>
          <a:p>
            <a:pPr lvl="1"/>
            <a:r>
              <a:rPr lang="en-US" dirty="0"/>
              <a:t>Roughly </a:t>
            </a:r>
            <a:r>
              <a:rPr lang="en-US" b="1" dirty="0">
                <a:solidFill>
                  <a:srgbClr val="F14E28"/>
                </a:solidFill>
              </a:rPr>
              <a:t>125-150 words per minute </a:t>
            </a:r>
            <a:r>
              <a:rPr lang="en-US" dirty="0"/>
              <a:t>is conversational pace</a:t>
            </a:r>
          </a:p>
          <a:p>
            <a:pPr lvl="2"/>
            <a:r>
              <a:rPr lang="en-US" dirty="0"/>
              <a:t>~1,600 to 2,000 words </a:t>
            </a:r>
            <a:r>
              <a:rPr lang="en-US" dirty="0">
                <a:sym typeface="Wingdings" panose="05000000000000000000" pitchFamily="2" charset="2"/>
              </a:rPr>
              <a:t> 12- to 15-minute recording </a:t>
            </a:r>
          </a:p>
          <a:p>
            <a:pPr lvl="1"/>
            <a:r>
              <a:rPr lang="en-US" dirty="0"/>
              <a:t>Use </a:t>
            </a:r>
            <a:r>
              <a:rPr lang="en-US" b="1" dirty="0">
                <a:solidFill>
                  <a:srgbClr val="F14E28"/>
                </a:solidFill>
              </a:rPr>
              <a:t>short sentences </a:t>
            </a:r>
            <a:r>
              <a:rPr lang="en-US" dirty="0"/>
              <a:t>&amp; </a:t>
            </a:r>
            <a:r>
              <a:rPr lang="en-US" b="1" dirty="0">
                <a:solidFill>
                  <a:srgbClr val="F14E28"/>
                </a:solidFill>
              </a:rPr>
              <a:t>common language </a:t>
            </a:r>
            <a:r>
              <a:rPr lang="en-US" dirty="0"/>
              <a:t>to mimic conversational tone</a:t>
            </a:r>
          </a:p>
          <a:p>
            <a:pPr lvl="1"/>
            <a:r>
              <a:rPr lang="en-US" b="1" dirty="0">
                <a:solidFill>
                  <a:srgbClr val="F14E28"/>
                </a:solidFill>
              </a:rPr>
              <a:t>Annotate</a:t>
            </a:r>
            <a:r>
              <a:rPr lang="en-US" dirty="0"/>
              <a:t> emphases &amp; pauses (bold, underline, …, etc.) </a:t>
            </a:r>
          </a:p>
          <a:p>
            <a:pPr lvl="1"/>
            <a:r>
              <a:rPr lang="en-US" b="1" dirty="0">
                <a:solidFill>
                  <a:srgbClr val="F14E28"/>
                </a:solidFill>
              </a:rPr>
              <a:t>Overshoot the length</a:t>
            </a:r>
            <a:r>
              <a:rPr lang="en-US" dirty="0"/>
              <a:t>, editing to remove content is easy</a:t>
            </a:r>
          </a:p>
        </p:txBody>
      </p:sp>
    </p:spTree>
    <p:extLst>
      <p:ext uri="{BB962C8B-B14F-4D97-AF65-F5344CB8AC3E}">
        <p14:creationId xmlns:p14="http://schemas.microsoft.com/office/powerpoint/2010/main" val="16614245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D683E6-DF35-6259-7100-32F9747DB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Check-in 3) Record the podcast (4 weeks)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B7795A-721F-80D3-6C77-D4C037FA18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17744"/>
            <a:ext cx="10515600" cy="494494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General assignment details</a:t>
            </a:r>
          </a:p>
          <a:p>
            <a:pPr lvl="1"/>
            <a:r>
              <a:rPr lang="en-US" dirty="0"/>
              <a:t>12- to 15-minute podcast (~10 min for undergrad groups, 5-7 min for solo)</a:t>
            </a:r>
          </a:p>
          <a:p>
            <a:pPr lvl="1"/>
            <a:r>
              <a:rPr lang="en-US" dirty="0"/>
              <a:t>Modality</a:t>
            </a:r>
          </a:p>
          <a:p>
            <a:pPr lvl="2"/>
            <a:r>
              <a:rPr lang="en-US" dirty="0"/>
              <a:t>Audio is required</a:t>
            </a:r>
          </a:p>
          <a:p>
            <a:pPr lvl="2"/>
            <a:r>
              <a:rPr lang="en-US" dirty="0"/>
              <a:t>Video is optional</a:t>
            </a:r>
          </a:p>
          <a:p>
            <a:pPr lvl="1"/>
            <a:r>
              <a:rPr lang="en-US" dirty="0"/>
              <a:t>Scientifically-grounded evidence </a:t>
            </a:r>
          </a:p>
          <a:p>
            <a:pPr lvl="2"/>
            <a:r>
              <a:rPr lang="en-US" dirty="0"/>
              <a:t>No formalized requirement (e.g., “5 peer-reviewed papers”)</a:t>
            </a:r>
          </a:p>
          <a:p>
            <a:pPr lvl="2"/>
            <a:r>
              <a:rPr lang="en-US" dirty="0"/>
              <a:t>Likely want to add some formality</a:t>
            </a:r>
          </a:p>
          <a:p>
            <a:pPr lvl="1"/>
            <a:r>
              <a:rPr lang="en-US" dirty="0"/>
              <a:t>Topic must address “Fairness and/or bias in personnel selection”</a:t>
            </a:r>
          </a:p>
          <a:p>
            <a:r>
              <a:rPr lang="en-US" dirty="0"/>
              <a:t>Submission instructions (i.e., file formats)</a:t>
            </a:r>
          </a:p>
          <a:p>
            <a:pPr lvl="1"/>
            <a:r>
              <a:rPr lang="en-US" dirty="0"/>
              <a:t>Mp4 is generally universal A/V file format</a:t>
            </a:r>
          </a:p>
          <a:p>
            <a:pPr lvl="1"/>
            <a:r>
              <a:rPr lang="en-US" dirty="0"/>
              <a:t>Audacity or other uploaded resources with </a:t>
            </a:r>
            <a:r>
              <a:rPr lang="en-US" b="1" dirty="0"/>
              <a:t>accessible </a:t>
            </a:r>
            <a:r>
              <a:rPr lang="en-US" dirty="0"/>
              <a:t>link</a:t>
            </a:r>
          </a:p>
          <a:p>
            <a:pPr lvl="2"/>
            <a:r>
              <a:rPr lang="en-US" dirty="0"/>
              <a:t>I downloaded the mp3 from Audacity, best of both worlds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6757178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Custom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D57AFC9A-FBCB-4A8D-A1BF-D11AE606D7D3}" vid="{D989F47A-445F-45CF-BD93-A8A04D067A6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692A3D7216D334DBCD2C63914F2ADFF" ma:contentTypeVersion="10" ma:contentTypeDescription="Create a new document." ma:contentTypeScope="" ma:versionID="530c662967a52b41c2cd1cd0299942d8">
  <xsd:schema xmlns:xsd="http://www.w3.org/2001/XMLSchema" xmlns:xs="http://www.w3.org/2001/XMLSchema" xmlns:p="http://schemas.microsoft.com/office/2006/metadata/properties" xmlns:ns2="658e7f4f-3eae-4fff-8b92-7fd410b627b0" targetNamespace="http://schemas.microsoft.com/office/2006/metadata/properties" ma:root="true" ma:fieldsID="fd8a91f379cfd10e82d58ec57867f8ec" ns2:_="">
    <xsd:import namespace="658e7f4f-3eae-4fff-8b92-7fd410b627b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58e7f4f-3eae-4fff-8b92-7fd410b627b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7" nillable="true" ma:displayName="Length (seconds)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5F011C9-6572-4E3B-BA4C-E687532965A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1197415-BC9D-4352-8615-FFE6194E5163}">
  <ds:schemaRefs>
    <ds:schemaRef ds:uri="http://www.w3.org/XML/1998/namespace"/>
    <ds:schemaRef ds:uri="658e7f4f-3eae-4fff-8b92-7fd410b627b0"/>
    <ds:schemaRef ds:uri="http://schemas.microsoft.com/office/2006/metadata/properties"/>
    <ds:schemaRef ds:uri="http://schemas.microsoft.com/office/2006/documentManagement/types"/>
    <ds:schemaRef ds:uri="http://purl.org/dc/dcmitype/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4DDC8CC5-7C70-4452-94F7-363BBCA925D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58e7f4f-3eae-4fff-8b92-7fd410b627b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AUM PPT Template</Template>
  <TotalTime>367</TotalTime>
  <Words>1655</Words>
  <Application>Microsoft Office PowerPoint</Application>
  <PresentationFormat>Widescreen</PresentationFormat>
  <Paragraphs>237</Paragraphs>
  <Slides>18</Slides>
  <Notes>3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.AppleSystemUIFont</vt:lpstr>
      <vt:lpstr>Arial</vt:lpstr>
      <vt:lpstr>Calibri</vt:lpstr>
      <vt:lpstr>FiraGO</vt:lpstr>
      <vt:lpstr>LucidaGrande</vt:lpstr>
      <vt:lpstr>Wingdings</vt:lpstr>
      <vt:lpstr>1_Office Theme</vt:lpstr>
      <vt:lpstr>Making Powerful Points, Not PowerPoints</vt:lpstr>
      <vt:lpstr>Overview</vt:lpstr>
      <vt:lpstr>Communication as core competency </vt:lpstr>
      <vt:lpstr>Transfer Failure &amp; Pedagogical Rationale</vt:lpstr>
      <vt:lpstr>Structuring the podcast assessment</vt:lpstr>
      <vt:lpstr>Check-in 1) Groups &amp; topic selection (2 weeks)</vt:lpstr>
      <vt:lpstr>Check-in 2) Outline &amp; plan (2 weeks)</vt:lpstr>
      <vt:lpstr>Check-in 2.5) Script (2 weeks)</vt:lpstr>
      <vt:lpstr>Check-in 3) Record the podcast (4 weeks)</vt:lpstr>
      <vt:lpstr>Check-in 4) Peer review (2 weeks)</vt:lpstr>
      <vt:lpstr>Peer review</vt:lpstr>
      <vt:lpstr>Check-in 5) Reflection (2 weeks)</vt:lpstr>
      <vt:lpstr>Recording the podcast</vt:lpstr>
      <vt:lpstr>Small group discussion</vt:lpstr>
      <vt:lpstr>My process for creating the podcast</vt:lpstr>
      <vt:lpstr>Technical tips</vt:lpstr>
      <vt:lpstr>Content tips</vt:lpstr>
      <vt:lpstr>Q &amp; 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Student podcasts in class</dc:title>
  <dc:creator>Casey Giordano</dc:creator>
  <cp:lastModifiedBy>Casey Giordano</cp:lastModifiedBy>
  <cp:revision>17</cp:revision>
  <dcterms:created xsi:type="dcterms:W3CDTF">2025-03-20T15:47:07Z</dcterms:created>
  <dcterms:modified xsi:type="dcterms:W3CDTF">2025-05-13T18:28:39Z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0x010100F692A3D7216D334DBCD2C63914F2ADFF</vt:lpwstr>
  </property>
  <property fmtid="{D5CDD505-2E9C-101B-9397-08002B2CF9AE}" pid="3" name="xd_ProgID">
    <vt:lpwstr/>
  </property>
  <property fmtid="{D5CDD505-2E9C-101B-9397-08002B2CF9AE}" pid="4" name="ComplianceAssetId">
    <vt:lpwstr/>
  </property>
  <property fmtid="{D5CDD505-2E9C-101B-9397-08002B2CF9AE}" pid="5" name="TemplateUrl">
    <vt:lpwstr/>
  </property>
  <property fmtid="{D5CDD505-2E9C-101B-9397-08002B2CF9AE}" pid="6" name="_ExtendedDescription">
    <vt:lpwstr/>
  </property>
  <property fmtid="{D5CDD505-2E9C-101B-9397-08002B2CF9AE}" pid="7" name="xd_Signature">
    <vt:bool>false</vt:bool>
  </property>
  <property fmtid="{D5CDD505-2E9C-101B-9397-08002B2CF9AE}" pid="8" name="_SharedFileIndex">
    <vt:lpwstr/>
  </property>
  <property fmtid="{D5CDD505-2E9C-101B-9397-08002B2CF9AE}" pid="9" name="_SourceUrl">
    <vt:lpwstr/>
  </property>
</Properties>
</file>